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410" r:id="rId3"/>
    <p:sldId id="411" r:id="rId5"/>
    <p:sldId id="412" r:id="rId6"/>
    <p:sldId id="422" r:id="rId7"/>
    <p:sldId id="413" r:id="rId8"/>
    <p:sldId id="423" r:id="rId9"/>
    <p:sldId id="424" r:id="rId10"/>
    <p:sldId id="425" r:id="rId11"/>
    <p:sldId id="426" r:id="rId12"/>
    <p:sldId id="428" r:id="rId13"/>
    <p:sldId id="429" r:id="rId14"/>
    <p:sldId id="430" r:id="rId15"/>
    <p:sldId id="431" r:id="rId16"/>
    <p:sldId id="432" r:id="rId17"/>
    <p:sldId id="433" r:id="rId18"/>
    <p:sldId id="435" r:id="rId19"/>
    <p:sldId id="436" r:id="rId20"/>
    <p:sldId id="437" r:id="rId21"/>
    <p:sldId id="438" r:id="rId22"/>
    <p:sldId id="414" r:id="rId23"/>
    <p:sldId id="415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3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/>
      </dgm:t>
    </dgm:pt>
    <dgm:pt modelId="{D7C32C2E-85A1-4858-8DCE-D2C44EA44818}" cxnId="{E091421B-0155-49E8-ABF0-BBBDB7F47E16}" type="parTrans">
      <dgm:prSet/>
      <dgm:spPr/>
      <dgm:t>
        <a:bodyPr/>
        <a:lstStyle/>
        <a:p>
          <a:endParaRPr lang="zh-CN" altLang="en-US"/>
        </a:p>
      </dgm:t>
    </dgm:pt>
    <dgm:pt modelId="{7D8D6538-FFA5-4057-BF95-1F41051BDCCD}">
      <dgm:prSet phldrT="[文本]"/>
      <dgm:spPr>
        <a:solidFill>
          <a:schemeClr val="accent1">
            <a:lumMod val="20000"/>
            <a:lumOff val="80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zh-CN" altLang="en-US">
              <a:solidFill>
                <a:schemeClr val="accent1">
                  <a:lumMod val="75000"/>
                </a:schemeClr>
              </a:solidFill>
            </a:rPr>
            <a:t>导入</a:t>
          </a:r>
        </a:p>
      </dgm:t>
    </dgm:pt>
    <dgm:pt modelId="{A3CED38E-EB10-4769-9108-B2573FA8FBE4}" cxnId="{E091421B-0155-49E8-ABF0-BBBDB7F47E16}" type="sibTrans">
      <dgm:prSet/>
      <dgm:spPr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2700000" scaled="1"/>
        </a:gradFill>
      </dgm:spPr>
      <dgm:t>
        <a:bodyPr/>
        <a:lstStyle/>
        <a:p>
          <a:endParaRPr lang="zh-CN" altLang="en-US"/>
        </a:p>
      </dgm:t>
    </dgm:pt>
    <dgm:pt modelId="{BB6E305E-F4E3-4867-AAD6-977FB8C4455F}" cxnId="{FE59790C-55C7-467F-8016-94BFA247564C}" type="par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>
        <a:solidFill>
          <a:srgbClr val="FFC000"/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zh-CN" altLang="en-US">
              <a:solidFill>
                <a:schemeClr val="accent6">
                  <a:lumMod val="60000"/>
                  <a:lumOff val="40000"/>
                </a:schemeClr>
              </a:solidFill>
            </a:rPr>
            <a:t>知识讲解</a:t>
          </a:r>
        </a:p>
      </dgm:t>
    </dgm:pt>
    <dgm:pt modelId="{F01835B3-05F2-46DA-BD7C-EE7438DAD7CE}" cxnId="{FE59790C-55C7-467F-8016-94BFA247564C}" type="sibTrans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2700000" scaled="1"/>
        </a:gradFill>
      </dgm:spPr>
      <dgm:t>
        <a:bodyPr/>
        <a:lstStyle/>
        <a:p>
          <a:endParaRPr lang="zh-CN" altLang="en-US"/>
        </a:p>
      </dgm:t>
    </dgm:pt>
    <dgm:pt modelId="{6CCC2A86-F85B-44CC-98A3-C46FF64B3170}" cxnId="{1ECC3D0C-38B2-489C-A793-33909BB4C6F8}" type="par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>
        <a:solidFill>
          <a:schemeClr val="accent1">
            <a:lumMod val="75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zh-CN" altLang="en-US">
              <a:solidFill>
                <a:schemeClr val="accent2">
                  <a:lumMod val="75000"/>
                </a:schemeClr>
              </a:solidFill>
            </a:rPr>
            <a:t>课堂练习</a:t>
          </a:r>
        </a:p>
      </dgm:t>
    </dgm:pt>
    <dgm:pt modelId="{715DB15F-B18C-408D-AF4D-0B689BA0E58F}" cxnId="{1ECC3D0C-38B2-489C-A793-33909BB4C6F8}" type="sibTrans">
      <dgm:prSet/>
      <dgm:spPr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13500000" scaled="1"/>
        </a:gradFill>
      </dgm:spPr>
      <dgm:t>
        <a:bodyPr/>
        <a:lstStyle/>
        <a:p>
          <a:endParaRPr lang="zh-CN" altLang="en-US"/>
        </a:p>
      </dgm:t>
    </dgm:pt>
    <dgm:pt modelId="{B4C59B78-86C3-4A2A-B0F6-61CC32DC173C}" cxnId="{90F4C464-CFAC-4834-9162-7D795BD45A71}" type="par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/>
      <dgm:spPr>
        <a:solidFill>
          <a:srgbClr val="FF0000"/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zh-CN" altLang="en-US">
              <a:solidFill>
                <a:schemeClr val="bg2">
                  <a:lumMod val="50000"/>
                </a:schemeClr>
              </a:solidFill>
            </a:rPr>
            <a:t>小节</a:t>
          </a:r>
        </a:p>
      </dgm:t>
    </dgm:pt>
    <dgm:pt modelId="{EF0640CF-9B5B-4A2A-8EA1-B1435C113D4F}" cxnId="{90F4C464-CFAC-4834-9162-7D795BD45A71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6BE8C442-C27B-4EE9-A58B-9E5BDD49A0C6}" type="pres">
      <dgm:prSet presAssocID="{7D8D6538-FFA5-4057-BF95-1F41051BDCCD}" presName="node" presStyleLbl="node1" presStyleCnt="4" custLinFactNeighborX="-6458" custLinFactNeighborY="-14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0F1CA-E9C1-436F-A000-48C2317E1AEE}" type="pres">
      <dgm:prSet presAssocID="{A3CED38E-EB10-4769-9108-B2573FA8FBE4}" presName="sibTrans" presStyleLbl="sibTrans2D1" presStyleCnt="3"/>
      <dgm:spPr/>
      <dgm:t>
        <a:bodyPr/>
        <a:lstStyle/>
        <a:p>
          <a:endParaRPr lang="zh-CN" altLang="en-US"/>
        </a:p>
      </dgm:t>
    </dgm:pt>
    <dgm:pt modelId="{655E6FA8-D806-4120-92B4-695524B5F569}" type="pres">
      <dgm:prSet presAssocID="{A3CED38E-EB10-4769-9108-B2573FA8FBE4}" presName="connectorText" presStyleLbl="sibTrans2D1" presStyleCnt="3"/>
      <dgm:spPr/>
      <dgm:t>
        <a:bodyPr/>
        <a:lstStyle/>
        <a:p>
          <a:endParaRPr lang="zh-CN" altLang="en-US"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091421B-0155-49E8-ABF0-BBBDB7F47E16}" srcId="{5E6590A4-9632-4481-B10E-4DC4F3CF4B7D}" destId="{7D8D6538-FFA5-4057-BF95-1F41051BDCCD}" srcOrd="0" destOrd="0" parTransId="{D7C32C2E-85A1-4858-8DCE-D2C44EA44818}" sibTransId="{A3CED38E-EB10-4769-9108-B2573FA8FBE4}"/>
    <dgm:cxn modelId="{FE59790C-55C7-467F-8016-94BFA247564C}" srcId="{5E6590A4-9632-4481-B10E-4DC4F3CF4B7D}" destId="{5CBB7CE5-C92F-46EB-BF11-93A21D2FF561}" srcOrd="1" destOrd="0" parTransId="{BB6E305E-F4E3-4867-AAD6-977FB8C4455F}" sibTransId="{F01835B3-05F2-46DA-BD7C-EE7438DAD7CE}"/>
    <dgm:cxn modelId="{1ECC3D0C-38B2-489C-A793-33909BB4C6F8}" srcId="{5E6590A4-9632-4481-B10E-4DC4F3CF4B7D}" destId="{B8B470CB-DF17-4CB3-90CB-F1BF4FDB0D59}" srcOrd="2" destOrd="0" parTransId="{6CCC2A86-F85B-44CC-98A3-C46FF64B3170}" sibTransId="{715DB15F-B18C-408D-AF4D-0B689BA0E58F}"/>
    <dgm:cxn modelId="{90F4C464-CFAC-4834-9162-7D795BD45A71}" srcId="{5E6590A4-9632-4481-B10E-4DC4F3CF4B7D}" destId="{A71BEDD8-220D-4CBD-929B-E387BF7E5B89}" srcOrd="3" destOrd="0" parTransId="{B4C59B78-86C3-4A2A-B0F6-61CC32DC173C}" sibTransId="{EF0640CF-9B5B-4A2A-8EA1-B1435C113D4F}"/>
    <dgm:cxn modelId="{6BE5BAFB-29EE-4CF9-86DA-C5455A37D7D2}" type="presOf" srcId="{5E6590A4-9632-4481-B10E-4DC4F3CF4B7D}" destId="{946525A1-11BE-4473-BD1E-5A02F57FAFE1}" srcOrd="0" destOrd="0" presId="urn:microsoft.com/office/officeart/2005/8/layout/process1"/>
    <dgm:cxn modelId="{BFB0ED1E-B4EA-4F4B-BA29-83BD641BC503}" type="presParOf" srcId="{946525A1-11BE-4473-BD1E-5A02F57FAFE1}" destId="{6BE8C442-C27B-4EE9-A58B-9E5BDD49A0C6}" srcOrd="0" destOrd="0" presId="urn:microsoft.com/office/officeart/2005/8/layout/process1"/>
    <dgm:cxn modelId="{131663CF-6A4C-4083-9BE7-D5CB84D6B830}" type="presOf" srcId="{7D8D6538-FFA5-4057-BF95-1F41051BDCCD}" destId="{6BE8C442-C27B-4EE9-A58B-9E5BDD49A0C6}" srcOrd="0" destOrd="0" presId="urn:microsoft.com/office/officeart/2005/8/layout/process1"/>
    <dgm:cxn modelId="{C307CC0F-C7F6-4251-8951-9B041132AFB4}" type="presParOf" srcId="{946525A1-11BE-4473-BD1E-5A02F57FAFE1}" destId="{15B0F1CA-E9C1-436F-A000-48C2317E1AEE}" srcOrd="1" destOrd="0" presId="urn:microsoft.com/office/officeart/2005/8/layout/process1"/>
    <dgm:cxn modelId="{45543854-704C-45A5-A40E-8BA2DBFFC83F}" type="presOf" srcId="{A3CED38E-EB10-4769-9108-B2573FA8FBE4}" destId="{15B0F1CA-E9C1-436F-A000-48C2317E1AEE}" srcOrd="0" destOrd="0" presId="urn:microsoft.com/office/officeart/2005/8/layout/process1"/>
    <dgm:cxn modelId="{2C274480-9922-4000-8BD9-F8F185F9E786}" type="presParOf" srcId="{15B0F1CA-E9C1-436F-A000-48C2317E1AEE}" destId="{655E6FA8-D806-4120-92B4-695524B5F569}" srcOrd="0" destOrd="0" presId="urn:microsoft.com/office/officeart/2005/8/layout/process1"/>
    <dgm:cxn modelId="{C8646CEC-7DC6-4BC1-AF02-DD0A134B0E05}" type="presOf" srcId="{A3CED38E-EB10-4769-9108-B2573FA8FBE4}" destId="{655E6FA8-D806-4120-92B4-695524B5F569}" srcOrd="1" destOrd="0" presId="urn:microsoft.com/office/officeart/2005/8/layout/process1"/>
    <dgm:cxn modelId="{15AD0AAF-3A3C-4B9D-92DE-F18C5BB66D31}" type="presParOf" srcId="{946525A1-11BE-4473-BD1E-5A02F57FAFE1}" destId="{FAE70EB4-13DE-4207-8EEE-64892F90D980}" srcOrd="2" destOrd="0" presId="urn:microsoft.com/office/officeart/2005/8/layout/process1"/>
    <dgm:cxn modelId="{4BC10313-CADE-43C6-A4B8-AC373904A05E}" type="presOf" srcId="{5CBB7CE5-C92F-46EB-BF11-93A21D2FF561}" destId="{FAE70EB4-13DE-4207-8EEE-64892F90D980}" srcOrd="0" destOrd="0" presId="urn:microsoft.com/office/officeart/2005/8/layout/process1"/>
    <dgm:cxn modelId="{553098F1-7803-4318-9219-BE85CFA13347}" type="presParOf" srcId="{946525A1-11BE-4473-BD1E-5A02F57FAFE1}" destId="{41B76FD1-4D28-4EF4-BF3A-265F6D2C909C}" srcOrd="3" destOrd="0" presId="urn:microsoft.com/office/officeart/2005/8/layout/process1"/>
    <dgm:cxn modelId="{38C00218-B5B8-40CD-A5F9-A6C924C43EB6}" type="presOf" srcId="{F01835B3-05F2-46DA-BD7C-EE7438DAD7CE}" destId="{41B76FD1-4D28-4EF4-BF3A-265F6D2C909C}" srcOrd="0" destOrd="0" presId="urn:microsoft.com/office/officeart/2005/8/layout/process1"/>
    <dgm:cxn modelId="{FC953D6F-1EF9-4987-9899-E6E12A75C223}" type="presParOf" srcId="{41B76FD1-4D28-4EF4-BF3A-265F6D2C909C}" destId="{D789DD17-C468-41E2-88AD-4B7F7990EB39}" srcOrd="0" destOrd="0" presId="urn:microsoft.com/office/officeart/2005/8/layout/process1"/>
    <dgm:cxn modelId="{1797D3B6-95D8-41CC-BA3F-4D1ECA0DCFA7}" type="presOf" srcId="{F01835B3-05F2-46DA-BD7C-EE7438DAD7CE}" destId="{D789DD17-C468-41E2-88AD-4B7F7990EB39}" srcOrd="1" destOrd="0" presId="urn:microsoft.com/office/officeart/2005/8/layout/process1"/>
    <dgm:cxn modelId="{943D37D6-0C32-4ACB-92FD-6A0EEC89B95F}" type="presParOf" srcId="{946525A1-11BE-4473-BD1E-5A02F57FAFE1}" destId="{2D20D324-F089-495B-A6AB-B3CA71D2E04A}" srcOrd="4" destOrd="0" presId="urn:microsoft.com/office/officeart/2005/8/layout/process1"/>
    <dgm:cxn modelId="{9C9C9BCE-84EE-4E49-B985-ECE441CDED3F}" type="presOf" srcId="{B8B470CB-DF17-4CB3-90CB-F1BF4FDB0D59}" destId="{2D20D324-F089-495B-A6AB-B3CA71D2E04A}" srcOrd="0" destOrd="0" presId="urn:microsoft.com/office/officeart/2005/8/layout/process1"/>
    <dgm:cxn modelId="{3A3744FB-A179-4D83-9788-BDE1C8A3B606}" type="presParOf" srcId="{946525A1-11BE-4473-BD1E-5A02F57FAFE1}" destId="{A363207B-3AD6-472F-AB35-5DE074AB6BC2}" srcOrd="5" destOrd="0" presId="urn:microsoft.com/office/officeart/2005/8/layout/process1"/>
    <dgm:cxn modelId="{9DE2AC93-ACD3-4107-9B13-EAE090DA55CA}" type="presOf" srcId="{715DB15F-B18C-408D-AF4D-0B689BA0E58F}" destId="{A363207B-3AD6-472F-AB35-5DE074AB6BC2}" srcOrd="0" destOrd="0" presId="urn:microsoft.com/office/officeart/2005/8/layout/process1"/>
    <dgm:cxn modelId="{B5B8595C-2F48-4F56-9297-EA4418EEDC22}" type="presParOf" srcId="{A363207B-3AD6-472F-AB35-5DE074AB6BC2}" destId="{9F1752A6-F0C6-4116-8969-5F3A3113DEB4}" srcOrd="0" destOrd="0" presId="urn:microsoft.com/office/officeart/2005/8/layout/process1"/>
    <dgm:cxn modelId="{EBB2B7E8-3E28-48F6-BD94-D87087B7CD5E}" type="presOf" srcId="{715DB15F-B18C-408D-AF4D-0B689BA0E58F}" destId="{9F1752A6-F0C6-4116-8969-5F3A3113DEB4}" srcOrd="1" destOrd="0" presId="urn:microsoft.com/office/officeart/2005/8/layout/process1"/>
    <dgm:cxn modelId="{9D99FE44-2A00-4C15-AB4C-80120B8FC40D}" type="presParOf" srcId="{946525A1-11BE-4473-BD1E-5A02F57FAFE1}" destId="{C31FA319-1B76-4D24-8E64-6A83C1E0D876}" srcOrd="6" destOrd="0" presId="urn:microsoft.com/office/officeart/2005/8/layout/process1"/>
    <dgm:cxn modelId="{6377BB4E-7BF3-48D1-AE7A-5E984D0D7CA3}" type="presOf" srcId="{A71BEDD8-220D-4CBD-929B-E387BF7E5B89}" destId="{C31FA319-1B76-4D24-8E64-6A83C1E0D87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1988165"/>
        <a:chOff x="0" y="0"/>
        <a:chExt cx="8128000" cy="1988165"/>
      </a:xfrm>
    </dsp:grpSpPr>
    <dsp:sp modelId="{6BE8C442-C27B-4EE9-A58B-9E5BDD49A0C6}">
      <dsp:nvSpPr>
        <dsp:cNvPr id="3" name="圆角矩形 2"/>
        <dsp:cNvSpPr/>
      </dsp:nvSpPr>
      <dsp:spPr bwMode="white">
        <a:xfrm>
          <a:off x="0" y="511701"/>
          <a:ext cx="1563077" cy="937846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solidFill>
            <a:srgbClr val="FFC000"/>
          </a:solidFill>
        </a:ln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accent1">
                  <a:lumMod val="75000"/>
                </a:schemeClr>
              </a:solidFill>
            </a:rPr>
            <a:t>导入</a:t>
          </a:r>
        </a:p>
      </dsp:txBody>
      <dsp:txXfrm>
        <a:off x="0" y="511701"/>
        <a:ext cx="1563077" cy="937846"/>
      </dsp:txXfrm>
    </dsp:sp>
    <dsp:sp modelId="{15B0F1CA-E9C1-436F-A000-48C2317E1AEE}">
      <dsp:nvSpPr>
        <dsp:cNvPr id="4" name="右箭头 3"/>
        <dsp:cNvSpPr/>
      </dsp:nvSpPr>
      <dsp:spPr bwMode="white">
        <a:xfrm rot="21141">
          <a:off x="1710003" y="793532"/>
          <a:ext cx="331379" cy="387643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2700000" scaled="1"/>
        </a:gradFill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21141">
        <a:off x="1710003" y="793532"/>
        <a:ext cx="331379" cy="387643"/>
      </dsp:txXfrm>
    </dsp:sp>
    <dsp:sp modelId="{FAE70EB4-13DE-4207-8EEE-64892F90D980}">
      <dsp:nvSpPr>
        <dsp:cNvPr id="5" name="圆角矩形 4"/>
        <dsp:cNvSpPr/>
      </dsp:nvSpPr>
      <dsp:spPr bwMode="white">
        <a:xfrm>
          <a:off x="2188308" y="525159"/>
          <a:ext cx="1563077" cy="93784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chemeClr val="accent1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5">
            <a:hueOff val="120000"/>
            <a:satOff val="0"/>
            <a:lumOff val="-339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accent6">
                  <a:lumMod val="60000"/>
                  <a:lumOff val="40000"/>
                </a:schemeClr>
              </a:solidFill>
            </a:rPr>
            <a:t>知识讲解</a:t>
          </a:r>
        </a:p>
      </dsp:txBody>
      <dsp:txXfrm>
        <a:off x="2188308" y="525159"/>
        <a:ext cx="1563077" cy="937846"/>
      </dsp:txXfrm>
    </dsp:sp>
    <dsp:sp modelId="{41B76FD1-4D28-4EF4-BF3A-265F6D2C909C}">
      <dsp:nvSpPr>
        <dsp:cNvPr id="6" name="右箭头 5"/>
        <dsp:cNvSpPr/>
      </dsp:nvSpPr>
      <dsp:spPr bwMode="white">
        <a:xfrm>
          <a:off x="3898314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2700000" scaled="1"/>
        </a:gradFill>
      </dsp:spPr>
      <dsp:style>
        <a:lnRef idx="0">
          <a:schemeClr val="lt1"/>
        </a:lnRef>
        <a:fillRef idx="1">
          <a:schemeClr val="accent5">
            <a:hueOff val="180000"/>
            <a:satOff val="0"/>
            <a:lumOff val="-509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898314" y="800261"/>
        <a:ext cx="331372" cy="387643"/>
      </dsp:txXfrm>
    </dsp:sp>
    <dsp:sp modelId="{2D20D324-F089-495B-A6AB-B3CA71D2E04A}">
      <dsp:nvSpPr>
        <dsp:cNvPr id="7" name="圆角矩形 6"/>
        <dsp:cNvSpPr/>
      </dsp:nvSpPr>
      <dsp:spPr bwMode="white">
        <a:xfrm>
          <a:off x="4376615" y="525159"/>
          <a:ext cx="1563077" cy="937846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solidFill>
            <a:srgbClr val="FF0000"/>
          </a:solidFill>
        </a:ln>
      </dsp:spPr>
      <dsp:style>
        <a:lnRef idx="2">
          <a:schemeClr val="lt1"/>
        </a:lnRef>
        <a:fillRef idx="1">
          <a:schemeClr val="accent5">
            <a:hueOff val="240000"/>
            <a:satOff val="0"/>
            <a:lumOff val="-679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accent2">
                  <a:lumMod val="75000"/>
                </a:schemeClr>
              </a:solidFill>
            </a:rPr>
            <a:t>课堂练习</a:t>
          </a:r>
        </a:p>
      </dsp:txBody>
      <dsp:txXfrm>
        <a:off x="4376615" y="525159"/>
        <a:ext cx="1563077" cy="937846"/>
      </dsp:txXfrm>
    </dsp:sp>
    <dsp:sp modelId="{A363207B-3AD6-472F-AB35-5DE074AB6BC2}">
      <dsp:nvSpPr>
        <dsp:cNvPr id="8" name="右箭头 7"/>
        <dsp:cNvSpPr/>
      </dsp:nvSpPr>
      <dsp:spPr bwMode="white">
        <a:xfrm>
          <a:off x="6086622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FFFF00">
                <a:shade val="30000"/>
                <a:satMod val="115000"/>
              </a:srgbClr>
            </a:gs>
            <a:gs pos="50000">
              <a:srgbClr val="FFFF00">
                <a:shade val="67500"/>
                <a:satMod val="115000"/>
              </a:srgbClr>
            </a:gs>
            <a:gs pos="100000">
              <a:srgbClr val="FFFF00">
                <a:shade val="100000"/>
                <a:satMod val="115000"/>
              </a:srgbClr>
            </a:gs>
          </a:gsLst>
          <a:lin ang="13500000" scaled="1"/>
        </a:gradFill>
      </dsp:spPr>
      <dsp:style>
        <a:lnRef idx="0">
          <a:schemeClr val="lt1"/>
        </a:lnRef>
        <a:fillRef idx="1">
          <a:schemeClr val="accent5">
            <a:hueOff val="360000"/>
            <a:satOff val="0"/>
            <a:lumOff val="-1019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086622" y="800261"/>
        <a:ext cx="331372" cy="387643"/>
      </dsp:txXfrm>
    </dsp:sp>
    <dsp:sp modelId="{C31FA319-1B76-4D24-8E64-6A83C1E0D876}">
      <dsp:nvSpPr>
        <dsp:cNvPr id="9" name="圆角矩形 8"/>
        <dsp:cNvSpPr/>
      </dsp:nvSpPr>
      <dsp:spPr bwMode="white">
        <a:xfrm>
          <a:off x="6564923" y="525159"/>
          <a:ext cx="1563077" cy="937846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solidFill>
            <a:schemeClr val="accent3">
              <a:lumMod val="20000"/>
              <a:lumOff val="80000"/>
            </a:schemeClr>
          </a:solidFill>
        </a:ln>
      </dsp:spPr>
      <dsp:style>
        <a:lnRef idx="2">
          <a:schemeClr val="lt1"/>
        </a:lnRef>
        <a:fillRef idx="1">
          <a:schemeClr val="accent5">
            <a:hueOff val="360000"/>
            <a:satOff val="0"/>
            <a:lumOff val="-1019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bg2">
                  <a:lumMod val="50000"/>
                </a:schemeClr>
              </a:solidFill>
            </a:rPr>
            <a:t>小节</a:t>
          </a:r>
        </a:p>
      </dsp:txBody>
      <dsp:txXfrm>
        <a:off x="6564923" y="525159"/>
        <a:ext cx="1563077" cy="937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A38E7-3603-4D7A-9D47-D728FB919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4F8D4-3639-4ECE-9918-2612DF39BF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2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025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zh-CN" alt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  <a:p>
            <a:pPr lvl="1" eaLnBrk="1" latinLnBrk="0" hangingPunct="1"/>
            <a:r>
              <a:rPr kumimoji="0" lang="zh-CN" altLang="en-US"/>
              <a:t>第二级</a:t>
            </a:r>
            <a:endParaRPr kumimoji="0" lang="zh-CN" altLang="en-US"/>
          </a:p>
          <a:p>
            <a:pPr lvl="2" eaLnBrk="1" latinLnBrk="0" hangingPunct="1"/>
            <a:r>
              <a:rPr kumimoji="0" lang="zh-CN" altLang="en-US"/>
              <a:t>第三级</a:t>
            </a:r>
            <a:endParaRPr kumimoji="0" lang="zh-CN" altLang="en-US"/>
          </a:p>
          <a:p>
            <a:pPr lvl="3" eaLnBrk="1" latinLnBrk="0" hangingPunct="1"/>
            <a:r>
              <a:rPr kumimoji="0" lang="zh-CN" altLang="en-US"/>
              <a:t>第四级</a:t>
            </a:r>
            <a:endParaRPr kumimoji="0" lang="zh-CN" altLang="en-US"/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 panose="05020102010507070707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21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 panose="05020102010507070707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 panose="05000000000000000000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185" indent="-182880" algn="l" rtl="0" eaLnBrk="1" latinLnBrk="0" hangingPunct="1">
        <a:spcBef>
          <a:spcPct val="20000"/>
        </a:spcBef>
        <a:buClr>
          <a:schemeClr val="tx1"/>
        </a:buClr>
        <a:buSzTx/>
        <a:buFont typeface="Wingdings 3" panose="050401020108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665" indent="-182880" algn="l" rtl="0" eaLnBrk="1" latinLnBrk="0" hangingPunct="1">
        <a:spcBef>
          <a:spcPct val="20000"/>
        </a:spcBef>
        <a:buClr>
          <a:schemeClr val="tx1"/>
        </a:buClr>
        <a:buFont typeface="Wingdings 3" panose="05040102010807070707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255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55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4.png"/><Relationship Id="rId3" Type="http://schemas.openxmlformats.org/officeDocument/2006/relationships/tags" Target="../tags/tag23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tags" Target="../tags/tag24.xml"/><Relationship Id="rId2" Type="http://schemas.openxmlformats.org/officeDocument/2006/relationships/image" Target="../media/image43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4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tags" Target="../tags/tag25.xml"/><Relationship Id="rId2" Type="http://schemas.openxmlformats.org/officeDocument/2006/relationships/image" Target="../media/image43.pn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tags" Target="../tags/tag26.xml"/><Relationship Id="rId2" Type="http://schemas.openxmlformats.org/officeDocument/2006/relationships/image" Target="../media/image43.png"/><Relationship Id="rId1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tags" Target="../tags/tag27.xml"/><Relationship Id="rId2" Type="http://schemas.openxmlformats.org/officeDocument/2006/relationships/image" Target="../media/image4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2.png"/><Relationship Id="rId2" Type="http://schemas.openxmlformats.org/officeDocument/2006/relationships/tags" Target="../tags/tag28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1.png"/><Relationship Id="rId7" Type="http://schemas.openxmlformats.org/officeDocument/2006/relationships/image" Target="../media/image80.png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1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6.png"/><Relationship Id="rId8" Type="http://schemas.openxmlformats.org/officeDocument/2006/relationships/image" Target="../media/image85.png"/><Relationship Id="rId7" Type="http://schemas.openxmlformats.org/officeDocument/2006/relationships/image" Target="../media/image84.png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77.png"/><Relationship Id="rId3" Type="http://schemas.openxmlformats.org/officeDocument/2006/relationships/image" Target="../media/image71.png"/><Relationship Id="rId2" Type="http://schemas.openxmlformats.org/officeDocument/2006/relationships/image" Target="../media/image7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9.png"/><Relationship Id="rId7" Type="http://schemas.openxmlformats.org/officeDocument/2006/relationships/image" Target="../media/image88.png"/><Relationship Id="rId6" Type="http://schemas.openxmlformats.org/officeDocument/2006/relationships/image" Target="../media/image82.png"/><Relationship Id="rId5" Type="http://schemas.openxmlformats.org/officeDocument/2006/relationships/image" Target="../media/image77.png"/><Relationship Id="rId4" Type="http://schemas.openxmlformats.org/officeDocument/2006/relationships/image" Target="../media/image71.png"/><Relationship Id="rId3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tags" Target="../tags/tag29.xml"/><Relationship Id="rId1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4.png"/><Relationship Id="rId3" Type="http://schemas.openxmlformats.org/officeDocument/2006/relationships/image" Target="../media/image93.png"/><Relationship Id="rId2" Type="http://schemas.openxmlformats.org/officeDocument/2006/relationships/image" Target="../media/image92.jpeg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1.png"/><Relationship Id="rId15" Type="http://schemas.openxmlformats.org/officeDocument/2006/relationships/image" Target="../media/image30.png"/><Relationship Id="rId14" Type="http://schemas.openxmlformats.org/officeDocument/2006/relationships/image" Target="../media/image29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4.png"/><Relationship Id="rId4" Type="http://schemas.openxmlformats.org/officeDocument/2006/relationships/tags" Target="../tags/tag2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44.png"/><Relationship Id="rId3" Type="http://schemas.openxmlformats.org/officeDocument/2006/relationships/image" Target="../media/image34.png"/><Relationship Id="rId2" Type="http://schemas.openxmlformats.org/officeDocument/2006/relationships/tags" Target="../tags/tag22.xml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3814483" y="860611"/>
            <a:ext cx="4939552" cy="995082"/>
          </a:xfrm>
        </p:spPr>
        <p:txBody>
          <a:bodyPr/>
          <a:lstStyle/>
          <a:p>
            <a:r>
              <a:rPr lang="zh-CN" altLang="en-US" sz="8000"/>
              <a:t>端午粽</a:t>
            </a:r>
            <a:endParaRPr lang="zh-CN" altLang="en-US" sz="8000"/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</p:nvPr>
        </p:nvSpPr>
        <p:spPr>
          <a:xfrm>
            <a:off x="-4" y="0"/>
            <a:ext cx="3899651" cy="57159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一年级下册第三单元第</a:t>
            </a:r>
            <a:r>
              <a:rPr lang="en-US" altLang="zh-CN">
                <a:solidFill>
                  <a:srgbClr val="FF0000"/>
                </a:solidFill>
              </a:rPr>
              <a:t>10</a:t>
            </a:r>
            <a:r>
              <a:rPr lang="zh-CN" altLang="en-US">
                <a:solidFill>
                  <a:srgbClr val="FF0000"/>
                </a:solidFill>
              </a:rPr>
              <a:t>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4" y="2483717"/>
            <a:ext cx="2277443" cy="5375901"/>
            <a:chOff x="-2" y="1068530"/>
            <a:chExt cx="3138337" cy="51423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3279028"/>
              <a:ext cx="3138334" cy="273647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1068530"/>
              <a:ext cx="3138332" cy="5142331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694329" y="2944906"/>
            <a:ext cx="93860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难点名称：朗读好文中长句子，图文结合，感受粽子形状，感悟端午节吃粽子的快乐，知道端午节是中华传统节日。</a:t>
            </a:r>
            <a:endParaRPr lang="zh-CN" altLang="en-US" sz="400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4225" y="3413288"/>
            <a:ext cx="5997388" cy="290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843552" cy="147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8"/>
            <a:ext cx="3076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1884" y="1586309"/>
            <a:ext cx="6955750" cy="217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421884" y="2526026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</a:rPr>
              <a:t>品读第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</a:rPr>
              <a:t>自然段：外婆的粽子是用什么做成的？</a:t>
            </a:r>
            <a:endParaRPr lang="zh-CN" altLang="en-US" sz="2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03156" y="3599717"/>
            <a:ext cx="42066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粽子是用青青的箬竹叶包的，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里面裹着白白的糯米，</a:t>
            </a:r>
            <a:endParaRPr lang="en-US" altLang="zh-CN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中间有一颗红红的枣。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1171" y="3648393"/>
            <a:ext cx="4352925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69213"/>
            <a:ext cx="3157537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8375" y="54132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843552" cy="147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8"/>
            <a:ext cx="3076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43473"/>
            <a:ext cx="33464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00132" y="2169493"/>
            <a:ext cx="27271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这句话中你认</a:t>
            </a:r>
            <a:endParaRPr lang="zh-CN" altLang="en-US" sz="28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为哪些词语运</a:t>
            </a:r>
            <a:endParaRPr lang="zh-CN" altLang="en-US" sz="28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用得特别好？</a:t>
            </a:r>
            <a:endParaRPr lang="zh-CN" altLang="en-US" sz="28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70929" y="851154"/>
            <a:ext cx="36547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粽子是用青青的箬竹叶包的，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里面裹着白白的糯米，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中间有一颗红红的枣</a:t>
            </a: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0835" y="2420814"/>
            <a:ext cx="457200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0835" y="2019177"/>
            <a:ext cx="457200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5635" y="2044476"/>
            <a:ext cx="457200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14483" y="3704804"/>
            <a:ext cx="3328987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4635" y="3256243"/>
            <a:ext cx="3378200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9476" y="4313331"/>
            <a:ext cx="31400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2613" y="5204759"/>
            <a:ext cx="3792537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 rot="19822220">
            <a:off x="3220887" y="473903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青青的箬竹叶</a:t>
            </a:r>
            <a:endParaRPr lang="zh-CN" altLang="en-US" sz="2000" b="1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3586" y="410592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白白的糯米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 rot="2138326">
            <a:off x="8778421" y="520681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红红的枣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2" grpId="0"/>
      <p:bldP spid="3" grpId="0"/>
      <p:bldP spid="5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8375" y="-29322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279211" cy="125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9"/>
            <a:ext cx="2687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97850" y="1769796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你能说出这样的词语吗？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3651" y="2300288"/>
            <a:ext cx="444976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8904" y="2993839"/>
            <a:ext cx="2693987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7850" y="3960533"/>
            <a:ext cx="2689225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2263" y="2542895"/>
            <a:ext cx="28162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 rot="20185840">
            <a:off x="1303920" y="421172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绿绿的小草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42215" y="5107650"/>
            <a:ext cx="1800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白白的云朵 </a:t>
            </a:r>
            <a:endParaRPr lang="zh-CN" altLang="en-US" sz="24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8600" y="365556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红红的花朵</a:t>
            </a:r>
            <a:endParaRPr lang="zh-CN" altLang="en-US" sz="2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2" grpId="0"/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9753" y="1452764"/>
            <a:ext cx="55681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843552" cy="147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8"/>
            <a:ext cx="3076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6261" y="102016"/>
            <a:ext cx="3767137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278" y="3401725"/>
            <a:ext cx="3249613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8327" y="3332458"/>
            <a:ext cx="3249613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850863" y="333245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闻起来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73133" y="34017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味道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1154" y="1639579"/>
            <a:ext cx="4350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粽子闻起来怎么样？</a:t>
            </a:r>
            <a:endParaRPr lang="en-US" altLang="zh-CN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味道如何呢？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2554" y="4291170"/>
            <a:ext cx="3402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煮熟的粽子飘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出一股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清香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9940" y="406732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剥开粽叶，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咬一口粽子，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真是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又黏又甜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7936" y="0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4"/>
            <a:ext cx="3171635" cy="121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575" y="980736"/>
            <a:ext cx="2515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9246" y="1694928"/>
            <a:ext cx="71151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135604" y="2044476"/>
            <a:ext cx="4972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你能用“除了</a:t>
            </a:r>
            <a:r>
              <a:rPr lang="en-US" altLang="zh-CN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r>
              <a:rPr lang="zh-CN" altLang="en-US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</a:t>
            </a:r>
            <a:r>
              <a:rPr lang="en-US" altLang="zh-CN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……”</a:t>
            </a:r>
            <a:r>
              <a:rPr lang="zh-CN" altLang="en-US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写句子吗</a:t>
            </a:r>
            <a:endParaRPr lang="zh-CN" altLang="en-US" sz="2400" b="1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313" y="3886200"/>
            <a:ext cx="7194550" cy="10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4509" y="3510663"/>
            <a:ext cx="457200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9537" y="5051864"/>
            <a:ext cx="7045326" cy="13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779" y="4650227"/>
            <a:ext cx="457200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239246" y="3438854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除了梨，我还喜欢吃苹果和香蕉。</a:t>
            </a:r>
            <a:endParaRPr lang="zh-CN" altLang="en-US" sz="2800" b="1">
              <a:solidFill>
                <a:schemeClr val="bg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2703" y="4619527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除了爸爸妈妈和我，家里还有爷爷和奶奶。</a:t>
            </a:r>
            <a:endParaRPr lang="zh-CN" altLang="en-US" sz="2800" b="1">
              <a:solidFill>
                <a:schemeClr val="bg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054918" cy="116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8"/>
            <a:ext cx="231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9537" y="1339344"/>
            <a:ext cx="71151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405497" y="1688891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你怎样理解“美滋滋”呢？</a:t>
            </a:r>
            <a:endParaRPr lang="zh-CN" altLang="en-US" sz="2400" b="1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9749" y="949138"/>
            <a:ext cx="1731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63045" y="3435115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通过这个词语你体会到了什么？</a:t>
            </a:r>
            <a:endParaRPr lang="zh-CN" altLang="en-US" sz="28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2437" y="441190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生动地写出了“我们”一家人吃粽子既高兴又满足的心情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2807" y="3288738"/>
            <a:ext cx="457200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1662" y="4380137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37642" y="4985121"/>
            <a:ext cx="4103687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3" grpId="0"/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8441" y="584466"/>
            <a:ext cx="3177584" cy="121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1233" y="1128759"/>
            <a:ext cx="71151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0037" y="196103"/>
            <a:ext cx="1731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877669" y="1344910"/>
            <a:ext cx="5002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你能说出“美滋滋”这样的词语吗？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9868" y="2139950"/>
            <a:ext cx="24257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05034">
            <a:off x="3467355" y="2193591"/>
            <a:ext cx="24257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796632">
            <a:off x="7118441" y="1958388"/>
            <a:ext cx="24257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829788">
            <a:off x="5157758" y="2005885"/>
            <a:ext cx="24257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0559402">
            <a:off x="1908830" y="3294935"/>
            <a:ext cx="1707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笑哈哈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2700" y="3359897"/>
            <a:ext cx="1775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白花花</a:t>
            </a:r>
            <a:endParaRPr lang="zh-CN" altLang="en-US" sz="3200" b="1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4615" y="3136612"/>
            <a:ext cx="1573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绿油油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757204">
            <a:off x="7591702" y="3067510"/>
            <a:ext cx="1801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胖乎乎</a:t>
            </a:r>
            <a:endParaRPr lang="zh-CN" alt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9142" y="4718050"/>
            <a:ext cx="5808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ABB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式词语</a:t>
            </a: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文本框 68"/>
          <p:cNvSpPr txBox="1"/>
          <p:nvPr/>
        </p:nvSpPr>
        <p:spPr>
          <a:xfrm>
            <a:off x="15466" y="251990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26" y="897926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>
                <a:solidFill>
                  <a:srgbClr val="FF388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b="1">
              <a:solidFill>
                <a:srgbClr val="FF388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01976" y="5225651"/>
            <a:ext cx="4103687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4268" y="2332212"/>
            <a:ext cx="1952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389" y="0"/>
            <a:ext cx="1981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4470" y="622057"/>
            <a:ext cx="2649070" cy="101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054"/>
            <a:ext cx="2326341" cy="49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069" y="1341612"/>
            <a:ext cx="511492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820923" y="146490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外婆还会装一小篮粽子要</a:t>
            </a:r>
            <a:endParaRPr lang="en-US" altLang="zh-CN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我们带回去，分给邻居吃。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1818" y="4375012"/>
            <a:ext cx="615950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859" y="3247094"/>
            <a:ext cx="3382963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 rot="20832156">
            <a:off x="1287079" y="3700771"/>
            <a:ext cx="23737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从中你体会</a:t>
            </a:r>
            <a:endParaRPr lang="en-US" altLang="zh-CN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到了什么？ 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6494" y="361104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外婆对他人很友善，让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我们体会到分享的快乐。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1257" y="0"/>
            <a:ext cx="3603625" cy="384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1976" y="651663"/>
            <a:ext cx="71151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389" y="0"/>
            <a:ext cx="1981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4470" y="622057"/>
            <a:ext cx="3199140" cy="122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053"/>
            <a:ext cx="2661629" cy="57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934532" y="864034"/>
            <a:ext cx="3882794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端午节是怎么来的呢？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0037" y="0"/>
            <a:ext cx="1731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1832" y="2834668"/>
            <a:ext cx="52609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5625" y="3218096"/>
            <a:ext cx="39624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904" y="3061680"/>
            <a:ext cx="230981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188130">
            <a:off x="8942931" y="4897998"/>
            <a:ext cx="4103687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5242" y="3200400"/>
            <a:ext cx="493236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1976" y="651663"/>
            <a:ext cx="71151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389" y="0"/>
            <a:ext cx="1981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4470" y="622057"/>
            <a:ext cx="3199140" cy="122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053"/>
            <a:ext cx="2661629" cy="57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934532" y="864034"/>
            <a:ext cx="305724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听一听屈原的故事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0037" y="0"/>
            <a:ext cx="1731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7"/>
          <p:cNvGrpSpPr/>
          <p:nvPr/>
        </p:nvGrpSpPr>
        <p:grpSpPr>
          <a:xfrm>
            <a:off x="-72017" y="2019782"/>
            <a:ext cx="6030183" cy="803776"/>
            <a:chOff x="0" y="0"/>
            <a:chExt cx="1497" cy="998"/>
          </a:xfrm>
        </p:grpSpPr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AutoShape 9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093DC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1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-72017" y="2012006"/>
            <a:ext cx="60372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你能说一说屈原是一个怎样的人吗？ </a:t>
            </a:r>
            <a:endParaRPr lang="zh-CN" altLang="en-US" sz="2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770536"/>
            <a:ext cx="1317625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364655" y="3078038"/>
            <a:ext cx="449353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屈原是一个忧国忧民、</a:t>
            </a:r>
            <a:endParaRPr kumimoji="0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和祖国共存亡的伟大诗人。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0866" y="5045644"/>
            <a:ext cx="4437716" cy="80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317625" y="5045644"/>
            <a:ext cx="453095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bg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你还知道哪些关于屈原的故事？</a:t>
            </a:r>
            <a:endParaRPr lang="en-US" altLang="zh-CN" sz="2400" b="1">
              <a:solidFill>
                <a:schemeClr val="bg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cuments\Tencent Files\1778077620\FileRecv\gg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7086" y="-1"/>
            <a:ext cx="3604914" cy="383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5238352" y="1239811"/>
            <a:ext cx="1715296" cy="810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000" b="1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21381" y="1795880"/>
            <a:ext cx="294924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320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2747390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DAA2D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8375" y="0"/>
            <a:ext cx="3603625" cy="384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课堂练习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19764" y="907841"/>
            <a:ext cx="16768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华文彩云" panose="02010800040101010101" pitchFamily="2" charset="-122"/>
                <a:ea typeface="华文彩云" panose="02010800040101010101" pitchFamily="2" charset="-122"/>
              </a:rPr>
              <a:t>难点巩固</a:t>
            </a:r>
            <a:endParaRPr lang="zh-CN" altLang="zh-CN" sz="240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6655" y="5175904"/>
            <a:ext cx="3792537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93837" y="1030952"/>
            <a:ext cx="10205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带着感情再次朗读课文，感悟课文内容，想象吃粽子的快乐。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3837" y="2755052"/>
            <a:ext cx="4754563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493837" y="1749892"/>
            <a:ext cx="1805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读一读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1071" y="4235388"/>
            <a:ext cx="101378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结合课文说一说端午节有吃粽子习俗是为了什么？同桌相互讨论。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343025" y="-77788"/>
            <a:ext cx="4358886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5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【课堂小结】</a:t>
            </a:r>
            <a:endParaRPr lang="zh-CN" altLang="en-US" sz="5400" b="1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小结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8" name="图片 7" descr="15-150F30TKW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25" y="890214"/>
            <a:ext cx="8334245" cy="4962197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78662" y="1382524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端午粽 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2826" y="3028586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粽子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198369" y="2167354"/>
            <a:ext cx="445135" cy="2398931"/>
          </a:xfrm>
          <a:prstGeom prst="leftBrac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504" y="2167354"/>
            <a:ext cx="820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样子</a:t>
            </a:r>
            <a:endParaRPr lang="zh-CN" altLang="en-US" sz="2400" b="1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22468" y="2193177"/>
            <a:ext cx="327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0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青青的箬叶     白白的糯米</a:t>
            </a:r>
            <a:endParaRPr lang="zh-CN" altLang="en-US" sz="20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504" y="302019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味道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22468" y="3037700"/>
            <a:ext cx="3106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清香       又黏又甜</a:t>
            </a:r>
            <a:endParaRPr lang="zh-CN" altLang="en-US" sz="20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504" y="4014410"/>
            <a:ext cx="1227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样式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3723" y="4014410"/>
            <a:ext cx="2918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红枣   红豆     鲜肉   </a:t>
            </a:r>
            <a:endParaRPr lang="zh-CN" altLang="en-US" sz="20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6576872" y="2193177"/>
            <a:ext cx="592137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007644" y="2356175"/>
            <a:ext cx="677108" cy="2021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纪念屈原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3998" y="1905744"/>
            <a:ext cx="615553" cy="3344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热爱祖国传统文化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25100" y="111633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4" grpId="0"/>
      <p:bldP spid="5" grpId="0"/>
      <p:bldP spid="6" grpId="0"/>
      <p:bldP spid="9" grpId="0"/>
      <p:bldP spid="10" grpId="0"/>
      <p:bldP spid="1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9801" y="931116"/>
            <a:ext cx="22923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导入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916896" y="6176689"/>
            <a:ext cx="2743200" cy="365125"/>
          </a:xfrm>
        </p:spPr>
        <p:txBody>
          <a:bodyPr>
            <a:normAutofit/>
          </a:bodyPr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12151" y="182656"/>
            <a:ext cx="1731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07069" y="1115312"/>
            <a:ext cx="156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猜一猜</a:t>
            </a:r>
            <a:endParaRPr lang="zh-CN" altLang="en-US" sz="3200" b="1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6696" y="2158110"/>
            <a:ext cx="2175997" cy="40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4033" y="2391662"/>
            <a:ext cx="2981325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5193" y="3333750"/>
            <a:ext cx="4090987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595187" y="2959523"/>
            <a:ext cx="25990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三角四楞长，</a:t>
            </a:r>
            <a:endParaRPr lang="zh-CN" alt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珍珠里面藏，</a:t>
            </a:r>
            <a:endParaRPr lang="zh-CN" alt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想尝珍珠味，</a:t>
            </a:r>
            <a:endParaRPr lang="zh-CN" alt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解带剥衣裳。</a:t>
            </a:r>
            <a:endParaRPr lang="en-US" altLang="zh-CN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0937" y="5196775"/>
            <a:ext cx="2981325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导入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916896" y="6176689"/>
            <a:ext cx="2743200" cy="365125"/>
          </a:xfrm>
        </p:spPr>
        <p:txBody>
          <a:bodyPr>
            <a:normAutofit/>
          </a:bodyPr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53964" y="327507"/>
            <a:ext cx="204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传统节日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38293" y="803615"/>
            <a:ext cx="6376653" cy="6048276"/>
            <a:chOff x="-388653" y="217475"/>
            <a:chExt cx="6484653" cy="6423051"/>
          </a:xfrm>
        </p:grpSpPr>
        <p:sp>
          <p:nvSpPr>
            <p:cNvPr id="7" name="椭圆 6"/>
            <p:cNvSpPr/>
            <p:nvPr/>
          </p:nvSpPr>
          <p:spPr>
            <a:xfrm>
              <a:off x="-388653" y="217475"/>
              <a:ext cx="6423051" cy="6423051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2172" y="646315"/>
              <a:ext cx="5013828" cy="2836685"/>
              <a:chOff x="1082172" y="646315"/>
              <a:chExt cx="5013828" cy="2836685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988000" y="3375000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082172" y="646315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1385047" y="2124635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中秋节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2441" y="2687053"/>
            <a:ext cx="1878105" cy="190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55240" y="204396"/>
            <a:ext cx="1667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</a:rPr>
              <a:t>春节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85094" y="2198108"/>
            <a:ext cx="2191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元宵节</a:t>
            </a:r>
            <a:endParaRPr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1" r="-841"/>
          <a:stretch>
            <a:fillRect/>
          </a:stretch>
        </p:blipFill>
        <p:spPr bwMode="auto">
          <a:xfrm>
            <a:off x="4706471" y="1207432"/>
            <a:ext cx="1921996" cy="191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4627" y="3011904"/>
            <a:ext cx="2080637" cy="153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94016" y="3888600"/>
            <a:ext cx="1746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端午节</a:t>
            </a:r>
            <a:endParaRPr lang="zh-CN" alt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0823" y="4593676"/>
            <a:ext cx="3238500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  <p:bldP spid="3" grpId="0"/>
      <p:bldP spid="4" grpId="0"/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2287" y="-29755"/>
            <a:ext cx="3970525" cy="1689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6396" y="553425"/>
            <a:ext cx="370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听课文朗读，注意生字词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65585" y="4989524"/>
            <a:ext cx="4103687" cy="234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32010" y="-47522"/>
            <a:ext cx="172561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8152" y="995083"/>
            <a:ext cx="3303587" cy="10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5235" y="2185287"/>
            <a:ext cx="7096125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1854" y="2647796"/>
            <a:ext cx="5927245" cy="331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2646" y="2327976"/>
            <a:ext cx="11826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0428" y="2273146"/>
            <a:ext cx="12319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2328" y="2383039"/>
            <a:ext cx="11160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4751" y="2395965"/>
            <a:ext cx="101123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205" y="3558309"/>
            <a:ext cx="9874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7952" y="3644968"/>
            <a:ext cx="9509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4408" y="3621809"/>
            <a:ext cx="9017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3282" y="3621809"/>
            <a:ext cx="12128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7822" y="4843502"/>
            <a:ext cx="887694" cy="65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65371" y="4796642"/>
            <a:ext cx="8540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68885" y="1233016"/>
            <a:ext cx="2701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我来读一读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282" y="4397238"/>
            <a:ext cx="6510337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8375" y="0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837" y="421923"/>
            <a:ext cx="3921882" cy="1668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2877" y="906239"/>
            <a:ext cx="3274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3918" y="1743191"/>
            <a:ext cx="4195482" cy="24929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400" b="1" spc="5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品读第</a:t>
            </a:r>
            <a:r>
              <a:rPr lang="en-US" altLang="zh-CN" sz="2400" b="1" spc="5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zh-CN" altLang="en-US" sz="2400" b="1" spc="5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自然段：你知道端午节是哪一天吗？</a:t>
            </a:r>
            <a:endParaRPr lang="en-US" altLang="zh-CN" sz="2400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en-US" altLang="zh-CN" b="1" spc="5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828066">
            <a:off x="4859630" y="1856787"/>
            <a:ext cx="2134069" cy="192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5972" y="1720339"/>
            <a:ext cx="1185674" cy="64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1316546">
            <a:off x="5086223" y="2805020"/>
            <a:ext cx="168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农历五月初五</a:t>
            </a:r>
            <a:endParaRPr lang="zh-CN" altLang="en-US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28246"/>
            <a:ext cx="37651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端午节有哪些习俗？</a:t>
            </a:r>
            <a:endParaRPr lang="zh-CN" altLang="en-US" sz="28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632" y="5384020"/>
            <a:ext cx="3134938" cy="133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3506" y="4382085"/>
            <a:ext cx="3061042" cy="163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4840" y="2531339"/>
            <a:ext cx="3230563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7469" y="80247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06641">
            <a:off x="934900" y="1224280"/>
            <a:ext cx="1486037" cy="154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6885" y="2480639"/>
            <a:ext cx="2427599" cy="80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PA_圆角矩形 9"/>
          <p:cNvSpPr/>
          <p:nvPr>
            <p:custDataLst>
              <p:tags r:id="rId4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0324" y="1105460"/>
            <a:ext cx="3274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207" y="2205316"/>
            <a:ext cx="4254678" cy="153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2207" y="2742338"/>
            <a:ext cx="455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你能给“总会”换个词语吗？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7844" y="1798390"/>
            <a:ext cx="1304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总是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28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4484" y="2060000"/>
            <a:ext cx="4106970" cy="168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14484" y="2698675"/>
            <a:ext cx="2563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从中你体会到了什么？</a:t>
            </a:r>
            <a:endParaRPr lang="zh-CN" altLang="en-US" b="1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4683" y="3888941"/>
            <a:ext cx="5303837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209965">
            <a:off x="5720923" y="3320795"/>
            <a:ext cx="979747" cy="45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45631" y="4389855"/>
            <a:ext cx="48367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说明端午节吃粽子已经成为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“我们”和外婆的习惯。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28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6" grpId="0"/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918" y="574143"/>
            <a:ext cx="3843552" cy="147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PA_圆角矩形 9"/>
          <p:cNvSpPr/>
          <p:nvPr>
            <p:custDataLst>
              <p:tags r:id="rId2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8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737" y="1078478"/>
            <a:ext cx="3076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品读课文，探讨研究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1884" y="1586309"/>
            <a:ext cx="4027722" cy="217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421884" y="2526026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</a:rPr>
              <a:t>你能用“盼着”说句子吗？</a:t>
            </a:r>
            <a:endParaRPr lang="zh-CN" altLang="en-US" sz="240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2562" y="3850101"/>
            <a:ext cx="11334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4058" y="4918995"/>
            <a:ext cx="11334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895842" y="4199882"/>
            <a:ext cx="5134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他总是盼着和爸爸妈妈去游乐园玩。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4224" y="5193780"/>
            <a:ext cx="657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孩子们盼着快点儿长大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8375" y="14701"/>
            <a:ext cx="36036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4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顶峰">
  <a:themeElements>
    <a:clrScheme name="自定义 1">
      <a:dk1>
        <a:srgbClr val="92D050"/>
      </a:dk1>
      <a:lt1>
        <a:sysClr val="window" lastClr="FFFFFF"/>
      </a:lt1>
      <a:dk2>
        <a:srgbClr val="92D050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顶峰">
      <a:majorFont>
        <a:latin typeface="Lucida Sans"/>
        <a:ea typeface="Arial"/>
        <a:cs typeface="Arial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Arial"/>
        <a:cs typeface="Arial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/>
  <Paragraphs>238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Wingdings 2</vt:lpstr>
      <vt:lpstr>Wingdings</vt:lpstr>
      <vt:lpstr>Wingdings 3</vt:lpstr>
      <vt:lpstr>微软雅黑</vt:lpstr>
      <vt:lpstr>冬青黑体简体中文 W3</vt:lpstr>
      <vt:lpstr>黑体</vt:lpstr>
      <vt:lpstr>Century Gothic</vt:lpstr>
      <vt:lpstr>Calibri</vt:lpstr>
      <vt:lpstr>Lucida Sans</vt:lpstr>
      <vt:lpstr>Lucida Sans Unicode</vt:lpstr>
      <vt:lpstr>Book Antiqua</vt:lpstr>
      <vt:lpstr>Arial Unicode MS</vt:lpstr>
      <vt:lpstr>Times New Roman</vt:lpstr>
      <vt:lpstr>华文彩云</vt:lpstr>
      <vt:lpstr>顶峰</vt:lpstr>
      <vt:lpstr>端午粽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2021-04-19T17:21:00Z</cp:lastPrinted>
  <dcterms:created xsi:type="dcterms:W3CDTF">2021-04-19T17:21:00Z</dcterms:created>
  <dcterms:modified xsi:type="dcterms:W3CDTF">2021-07-30T06:46:40Z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